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46" r:id="rId2"/>
    <p:sldId id="281" r:id="rId3"/>
    <p:sldId id="318" r:id="rId4"/>
    <p:sldId id="347" r:id="rId5"/>
    <p:sldId id="349" r:id="rId6"/>
    <p:sldId id="316" r:id="rId7"/>
    <p:sldId id="317" r:id="rId8"/>
    <p:sldId id="301" r:id="rId9"/>
    <p:sldId id="320" r:id="rId10"/>
    <p:sldId id="315" r:id="rId11"/>
    <p:sldId id="313" r:id="rId12"/>
    <p:sldId id="319" r:id="rId13"/>
    <p:sldId id="342" r:id="rId14"/>
    <p:sldId id="343" r:id="rId15"/>
    <p:sldId id="344" r:id="rId16"/>
    <p:sldId id="348" r:id="rId17"/>
    <p:sldId id="312" r:id="rId18"/>
    <p:sldId id="322" r:id="rId19"/>
  </p:sldIdLst>
  <p:sldSz cx="9144000" cy="6858000" type="screen4x3"/>
  <p:notesSz cx="9296400" cy="7010400"/>
  <p:embeddedFontLst>
    <p:embeddedFont>
      <p:font typeface="Bernard MT Condensed" panose="020508060609050204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hoque Display SSi" panose="02020500000000000000" pitchFamily="18" charset="0"/>
      <p:regular r:id="rId29"/>
    </p:embeddedFont>
    <p:embeddedFont>
      <p:font typeface="Helvetica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" userDrawn="1">
          <p15:clr>
            <a:srgbClr val="A4A3A4"/>
          </p15:clr>
        </p15:guide>
        <p15:guide id="2" pos="96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pos="576" userDrawn="1">
          <p15:clr>
            <a:srgbClr val="A4A3A4"/>
          </p15:clr>
        </p15:guide>
        <p15:guide id="7" orient="horz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28" y="114"/>
      </p:cViewPr>
      <p:guideLst>
        <p:guide orient="horz" pos="240"/>
        <p:guide pos="960"/>
        <p:guide pos="2880"/>
        <p:guide orient="horz" pos="744"/>
        <p:guide pos="576"/>
        <p:guide orient="horz" pos="17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0"/>
            <a:ext cx="4029282" cy="351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B0219-0D86-4BF6-B33A-B4885634B097}" type="datetimeFigureOut">
              <a:rPr lang="en-CA" smtClean="0"/>
              <a:t>2022-09-15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9278"/>
            <a:ext cx="4029282" cy="351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9278"/>
            <a:ext cx="4029282" cy="351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ACDE2-104F-4BB6-9304-0592413368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652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97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28" y="0"/>
            <a:ext cx="4028973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4D905-1A58-47C3-AECA-7A9B67724C63}" type="datetimeFigureOut">
              <a:rPr lang="en-CA" smtClean="0"/>
              <a:t>2022-09-15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438"/>
            <a:ext cx="743712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564"/>
            <a:ext cx="402897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28" y="6659564"/>
            <a:ext cx="4028973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7EAC5-9981-4438-B40B-A8B52EA328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2450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94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252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82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CEF5-3EEF-42CE-8156-4F248CB8D7A6}" type="datetime1">
              <a:rPr lang="en-CA" smtClean="0"/>
              <a:t>2022-09-15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68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BD00-FAB6-4202-BA57-447FBB6AD59C}" type="datetime1">
              <a:rPr lang="en-CA" smtClean="0"/>
              <a:t>2022-09-15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94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5230-7903-4909-A5F9-B9F1BFE77033}" type="datetime1">
              <a:rPr lang="en-CA" smtClean="0"/>
              <a:t>2022-09-15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25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6968-68C4-44D1-A113-D5D3E4F65A4E}" type="datetime1">
              <a:rPr lang="en-CA" smtClean="0"/>
              <a:t>2022-09-15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70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DA54-2861-49CD-B0D3-B5C6956DC0BE}" type="datetime1">
              <a:rPr lang="en-CA" smtClean="0"/>
              <a:t>2022-09-15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42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47B8-7993-49FF-8CBC-7B819AFCD9E9}" type="datetime1">
              <a:rPr lang="en-CA" smtClean="0"/>
              <a:t>2022-09-15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5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E6E7-CCC8-43B5-B8FA-1566A3164BCB}" type="datetime1">
              <a:rPr lang="en-CA" smtClean="0"/>
              <a:t>2022-09-15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08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C900-E6D3-4875-92E8-4FB0B9297927}" type="datetime1">
              <a:rPr lang="en-CA" smtClean="0"/>
              <a:t>2022-09-15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18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65F2-36B4-425E-9AF9-59B4B3463256}" type="datetime1">
              <a:rPr lang="en-CA" smtClean="0"/>
              <a:t>2022-09-15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704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722E-AFD3-4533-BD07-57D88770889C}" type="datetime1">
              <a:rPr lang="en-CA" smtClean="0"/>
              <a:t>2022-09-15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23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F739-C879-4DE9-B8C7-0B80E3562DB6}" type="datetime1">
              <a:rPr lang="en-CA" smtClean="0"/>
              <a:t>2022-09-15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81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98B7-A0A9-429F-8315-5CCA65359C8A}" type="datetime1">
              <a:rPr lang="en-CA" smtClean="0"/>
              <a:t>2022-09-15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EA55-C955-4D6D-A249-0DF03CD314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0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73" y="101792"/>
            <a:ext cx="2272853" cy="292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199" y="2714400"/>
            <a:ext cx="5961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dirty="0">
                <a:solidFill>
                  <a:srgbClr val="612466"/>
                </a:solidFill>
                <a:latin typeface="Choque Display SSi" panose="02020500000000000000" pitchFamily="18" charset="0"/>
              </a:rPr>
              <a:t>Anishinabek Culture &amp; Language Laws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13199" y="3825800"/>
            <a:ext cx="49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Helvetica" pitchFamily="2" charset="0"/>
              </a:rPr>
              <a:t>Where Do We </a:t>
            </a:r>
            <a:r>
              <a:rPr lang="en-US" b="1" dirty="0">
                <a:latin typeface="Helvetica" pitchFamily="2" charset="0"/>
              </a:rPr>
              <a:t>S</a:t>
            </a:r>
            <a:r>
              <a:rPr lang="en-US" b="1">
                <a:latin typeface="Helvetica" pitchFamily="2" charset="0"/>
              </a:rPr>
              <a:t>tart </a:t>
            </a:r>
            <a:r>
              <a:rPr lang="en-US" b="1" dirty="0">
                <a:latin typeface="Helvetica" pitchFamily="2" charset="0"/>
              </a:rPr>
              <a:t>as a First Nation?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9201" y="5890800"/>
            <a:ext cx="369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612466"/>
                </a:solidFill>
                <a:latin typeface="Choque Display SSi" panose="02020500000000000000" pitchFamily="18" charset="0"/>
              </a:rPr>
              <a:t>Fred Bellefeuille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299">
            <a:off x="2665385" y="3664002"/>
            <a:ext cx="3858198" cy="22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4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TextBox 9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8163" y="386094"/>
            <a:ext cx="5235636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Bill-96 Promotes Use of French Language in Quebec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0485" y="1564117"/>
            <a:ext cx="7178633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Helvetica" pitchFamily="2" charset="0"/>
              </a:rPr>
              <a:t>Must provide service to customers in French.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Helvetica" pitchFamily="2" charset="0"/>
              </a:rPr>
              <a:t>Must do job postings in French.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Helvetica" pitchFamily="2" charset="0"/>
              </a:rPr>
              <a:t>Must include French in signage related to commercial publicity.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Helvetica" pitchFamily="2" charset="0"/>
              </a:rPr>
              <a:t>Products produced must be in French.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Helvetica" pitchFamily="2" charset="0"/>
              </a:rPr>
              <a:t>Service contracts with government must be in French and have French requirements.</a:t>
            </a:r>
          </a:p>
          <a:p>
            <a:endParaRPr lang="en-US" dirty="0"/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737" y="4158241"/>
            <a:ext cx="3162993" cy="15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803" y="1564117"/>
            <a:ext cx="6249840" cy="39641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  <a:cs typeface="Arial" panose="020B0604020202020204" pitchFamily="34" charset="0"/>
              </a:rPr>
              <a:t>Does your First Nation have a plan in regards to culture and/or language?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  <a:cs typeface="Arial" panose="020B0604020202020204" pitchFamily="34" charset="0"/>
              </a:rPr>
              <a:t>Does you First Nation have a strategic plan?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  <a:cs typeface="Arial" panose="020B0604020202020204" pitchFamily="34" charset="0"/>
              </a:rPr>
              <a:t>Does the strategic plan include culture and/or language?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  <a:cs typeface="Arial" panose="020B0604020202020204" pitchFamily="34" charset="0"/>
              </a:rPr>
              <a:t>If no, can you glean culture and language strategic objectives from their education, health, economic development priorities?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  <a:cs typeface="Arial" panose="020B0604020202020204" pitchFamily="34" charset="0"/>
              </a:rPr>
              <a:t>What are the strategic goals and objectives?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  <a:cs typeface="Arial" panose="020B0604020202020204" pitchFamily="34" charset="0"/>
              </a:rPr>
              <a:t>Can any of those goals and objects be done by third parties?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Helvetica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>
              <a:latin typeface="Helvetica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TextBox 12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6924" y="323560"/>
            <a:ext cx="649045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en-US" sz="2800" dirty="0">
                <a:latin typeface="Choque Display SSi" panose="02020500000000000000" pitchFamily="18" charset="0"/>
                <a:cs typeface="Arial" panose="020B0604020202020204" pitchFamily="34" charset="0"/>
              </a:rPr>
              <a:t>Where Do We Start to Create </a:t>
            </a:r>
          </a:p>
          <a:p>
            <a:pPr algn="ctr">
              <a:lnSpc>
                <a:spcPts val="2800"/>
              </a:lnSpc>
            </a:pPr>
            <a:r>
              <a:rPr lang="en-US" altLang="en-US" sz="2800" dirty="0">
                <a:latin typeface="Choque Display SSi" panose="02020500000000000000" pitchFamily="18" charset="0"/>
                <a:cs typeface="Arial" panose="020B0604020202020204" pitchFamily="34" charset="0"/>
              </a:rPr>
              <a:t>a First Nation Law?</a:t>
            </a:r>
            <a:endParaRPr lang="en-US" sz="2800" dirty="0">
              <a:solidFill>
                <a:srgbClr val="612466"/>
              </a:solidFill>
              <a:latin typeface="Choque Display SSi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8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325" y="1567100"/>
            <a:ext cx="6581931" cy="2502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600" dirty="0">
              <a:latin typeface="Helvetica" pitchFamily="2" charset="0"/>
            </a:endParaRPr>
          </a:p>
          <a:p>
            <a:endParaRPr lang="en-CA" sz="1600" dirty="0">
              <a:latin typeface="Helvetica" pitchFamily="2" charset="0"/>
            </a:endParaRPr>
          </a:p>
          <a:p>
            <a:endParaRPr lang="en-CA" sz="1600" dirty="0">
              <a:latin typeface="Helvetic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TextBox 10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1820139"/>
            <a:ext cx="61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hoque Display SSi" panose="02020500000000000000" pitchFamily="18" charset="0"/>
              </a:rPr>
              <a:t>Possible Strategic Objectives to Mobilize in the Law</a:t>
            </a: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5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325" y="1567100"/>
            <a:ext cx="6581931" cy="2502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1600" dirty="0">
              <a:latin typeface="Helvetica" pitchFamily="2" charset="0"/>
            </a:endParaRPr>
          </a:p>
          <a:p>
            <a:endParaRPr lang="en-CA" sz="1600" dirty="0">
              <a:latin typeface="Helvetica" pitchFamily="2" charset="0"/>
            </a:endParaRPr>
          </a:p>
          <a:p>
            <a:endParaRPr lang="en-CA" sz="1600" dirty="0">
              <a:latin typeface="Helvetic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TextBox 10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5581" y="252701"/>
            <a:ext cx="7100025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hoque Display SSi" panose="02020500000000000000" pitchFamily="18" charset="0"/>
              </a:rPr>
              <a:t>Have More Federal/Provincial </a:t>
            </a:r>
            <a:br>
              <a:rPr lang="en-US" sz="2800" dirty="0">
                <a:latin typeface="Choque Display SSi" panose="02020500000000000000" pitchFamily="18" charset="0"/>
              </a:rPr>
            </a:br>
            <a:r>
              <a:rPr lang="en-US" sz="2800" dirty="0">
                <a:latin typeface="Choque Display SSi" panose="02020500000000000000" pitchFamily="18" charset="0"/>
              </a:rPr>
              <a:t>Programs Promote </a:t>
            </a:r>
            <a:br>
              <a:rPr lang="en-US" sz="2800" dirty="0">
                <a:latin typeface="Choque Display SSi" panose="02020500000000000000" pitchFamily="18" charset="0"/>
              </a:rPr>
            </a:br>
            <a:r>
              <a:rPr lang="en-US" sz="2800" dirty="0">
                <a:latin typeface="Choque Display SSi" panose="02020500000000000000" pitchFamily="18" charset="0"/>
              </a:rPr>
              <a:t>Anishinaabemowin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1982864"/>
            <a:ext cx="7083789" cy="3237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All agreements with these agencies require compliance with local, federal and provincial laws. </a:t>
            </a:r>
            <a:r>
              <a:rPr lang="en-US" sz="1900" dirty="0" err="1">
                <a:latin typeface="Helvetica" pitchFamily="2" charset="0"/>
              </a:rPr>
              <a:t>Eg</a:t>
            </a:r>
            <a:r>
              <a:rPr lang="en-US" sz="1900" dirty="0">
                <a:latin typeface="Helvetica" pitchFamily="2" charset="0"/>
              </a:rPr>
              <a:t> employment standards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Consider language requirement to essentially force the federal and provincial government to finance professional development for First Nation service.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Consider requirement to have information and literature including language and cultural elements.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Consider creation of culture and language standard certification for governments.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6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TextBox 10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37712"/>
            <a:ext cx="7886700" cy="1051444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latin typeface="Choque Display SSi" panose="02020500000000000000" pitchFamily="18" charset="0"/>
              </a:rPr>
              <a:t>Have First Nation Businesses </a:t>
            </a:r>
            <a:br>
              <a:rPr lang="en-US" sz="3100" dirty="0">
                <a:latin typeface="Choque Display SSi" panose="02020500000000000000" pitchFamily="18" charset="0"/>
              </a:rPr>
            </a:br>
            <a:r>
              <a:rPr lang="en-US" sz="3100" dirty="0">
                <a:latin typeface="Choque Display SSi" panose="02020500000000000000" pitchFamily="18" charset="0"/>
              </a:rPr>
              <a:t>Promote Anishinaabemowin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1563296"/>
            <a:ext cx="68814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Consider requirement for business signage to include Anishinaabemowin and culture.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Support – Grant for conversion of signage, translation resource people.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Consider language requirement for service delivery for businesses such as greetings requirement in Anishinaabemowin.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Support – Training sessions and grants for participation.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Consider online business conversion requirement to have more </a:t>
            </a:r>
            <a:r>
              <a:rPr lang="en-US" sz="1900" dirty="0" err="1">
                <a:latin typeface="Helvetica" pitchFamily="2" charset="0"/>
              </a:rPr>
              <a:t>Anishinaabemowin</a:t>
            </a:r>
            <a:r>
              <a:rPr lang="en-US" sz="1900" dirty="0"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Support – Grants and translation support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Creation of culture and language standard certification.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0A1634B4-29F3-DFF5-0670-BDBB64389932}"/>
              </a:ext>
            </a:extLst>
          </p:cNvPr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</p:spTree>
    <p:extLst>
      <p:ext uri="{BB962C8B-B14F-4D97-AF65-F5344CB8AC3E}">
        <p14:creationId xmlns:p14="http://schemas.microsoft.com/office/powerpoint/2010/main" val="189532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523" y="1564117"/>
            <a:ext cx="6581931" cy="2795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Consumer demand for such things as  eco-friendly, non-toxic, and sustainably-sourced products continues to rise, so does the use of certifications on packaging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Creation of Indigenous culture and language standard certification.</a:t>
            </a:r>
          </a:p>
          <a:p>
            <a:pPr>
              <a:lnSpc>
                <a:spcPct val="100000"/>
              </a:lnSpc>
            </a:pPr>
            <a:r>
              <a:rPr lang="en-CA" sz="1900" dirty="0">
                <a:latin typeface="Helvetica" pitchFamily="2" charset="0"/>
              </a:rPr>
              <a:t>Standards are created and companies are granted permission to use the logo</a:t>
            </a:r>
          </a:p>
          <a:p>
            <a:pPr>
              <a:lnSpc>
                <a:spcPct val="100000"/>
              </a:lnSpc>
            </a:pPr>
            <a:endParaRPr lang="en-CA" sz="1900" dirty="0">
              <a:latin typeface="Helvetic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TextBox 10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6118" y="329043"/>
            <a:ext cx="55194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Non-First Nation business Indigenous Friendly Standard Certification</a:t>
            </a: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8" y="4189244"/>
            <a:ext cx="20574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2" y="4305528"/>
            <a:ext cx="2015220" cy="1139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75" y="4305528"/>
            <a:ext cx="1081805" cy="10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1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523" y="1564117"/>
            <a:ext cx="6581931" cy="27950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1900" dirty="0">
                <a:latin typeface="Helvetica" pitchFamily="2" charset="0"/>
              </a:rPr>
              <a:t>Have non-member businesses doing business on reserve support culture and language.</a:t>
            </a:r>
          </a:p>
          <a:p>
            <a:pPr>
              <a:lnSpc>
                <a:spcPct val="100000"/>
              </a:lnSpc>
            </a:pPr>
            <a:r>
              <a:rPr lang="en-CA" sz="1900" dirty="0">
                <a:latin typeface="Helvetica" pitchFamily="2" charset="0"/>
              </a:rPr>
              <a:t>What can non-member businesses do?</a:t>
            </a:r>
          </a:p>
          <a:p>
            <a:pPr>
              <a:lnSpc>
                <a:spcPct val="100000"/>
              </a:lnSpc>
            </a:pPr>
            <a:r>
              <a:rPr lang="en-CA" sz="1900" dirty="0">
                <a:latin typeface="Helvetica" pitchFamily="2" charset="0"/>
              </a:rPr>
              <a:t>Have big utilities, other services support culture and language.</a:t>
            </a:r>
          </a:p>
          <a:p>
            <a:pPr>
              <a:lnSpc>
                <a:spcPct val="100000"/>
              </a:lnSpc>
            </a:pPr>
            <a:r>
              <a:rPr lang="en-CA" sz="1900" dirty="0">
                <a:latin typeface="Helvetica" pitchFamily="2" charset="0"/>
              </a:rPr>
              <a:t>What can utilities and other services on reserve do?</a:t>
            </a:r>
          </a:p>
          <a:p>
            <a:pPr>
              <a:lnSpc>
                <a:spcPct val="100000"/>
              </a:lnSpc>
            </a:pPr>
            <a:r>
              <a:rPr lang="en-CA" sz="1900" dirty="0">
                <a:latin typeface="Helvetica" pitchFamily="2" charset="0"/>
              </a:rPr>
              <a:t>Others. </a:t>
            </a:r>
          </a:p>
          <a:p>
            <a:pPr marL="0" indent="0">
              <a:buNone/>
            </a:pPr>
            <a:endParaRPr lang="en-CA" sz="1900" dirty="0">
              <a:latin typeface="Helvetica" pitchFamily="2" charset="0"/>
            </a:endParaRPr>
          </a:p>
          <a:p>
            <a:endParaRPr lang="en-CA" sz="1900" dirty="0">
              <a:latin typeface="Helvetic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TextBox 10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1508" y="312417"/>
            <a:ext cx="449597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Other Possible Strategic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Objectives</a:t>
            </a:r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0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4865" y="1564992"/>
            <a:ext cx="7026350" cy="326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1900" dirty="0">
                <a:latin typeface="Helvetica" pitchFamily="2" charset="0"/>
              </a:rPr>
              <a:t>A culture and language law will not be successful without a budget and plan to </a:t>
            </a:r>
            <a:r>
              <a:rPr lang="en-US" altLang="en-US" sz="1900" dirty="0" err="1">
                <a:latin typeface="Helvetica" pitchFamily="2" charset="0"/>
              </a:rPr>
              <a:t>utilitize</a:t>
            </a:r>
            <a:r>
              <a:rPr lang="en-US" altLang="en-US" sz="1900" dirty="0">
                <a:latin typeface="Helvetica" pitchFamily="2" charset="0"/>
              </a:rPr>
              <a:t> the budget. 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Helvetica" pitchFamily="2" charset="0"/>
              </a:rPr>
              <a:t>Resources have been provided under the governance agreement.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Helvetica" pitchFamily="2" charset="0"/>
              </a:rPr>
              <a:t>Each and every strategic objective must have a plan to implement.</a:t>
            </a:r>
          </a:p>
          <a:p>
            <a:pPr>
              <a:lnSpc>
                <a:spcPct val="100000"/>
              </a:lnSpc>
            </a:pPr>
            <a:r>
              <a:rPr lang="en-US" altLang="en-US" sz="1900" dirty="0">
                <a:latin typeface="Helvetica" pitchFamily="2" charset="0"/>
              </a:rPr>
              <a:t>Someone must manage the plan.</a:t>
            </a:r>
          </a:p>
          <a:p>
            <a:pPr>
              <a:lnSpc>
                <a:spcPct val="100000"/>
              </a:lnSpc>
            </a:pPr>
            <a:endParaRPr lang="en-US" altLang="en-US" sz="1900" dirty="0">
              <a:latin typeface="Helvetica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900" dirty="0">
              <a:latin typeface="Helvetic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469" y="263600"/>
            <a:ext cx="6641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oque Display SSi" panose="02020500000000000000" pitchFamily="18" charset="0"/>
              </a:rPr>
              <a:t>Culture &amp; Language Law Implementation Plan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3" name="TextBox 12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TextBox 9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90" y="64917"/>
            <a:ext cx="1214356" cy="1569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2334" y="2988688"/>
            <a:ext cx="502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hoque Display SSi" panose="02020500000000000000" pitchFamily="18" charset="0"/>
              </a:rPr>
              <a:t>Miigwetch</a:t>
            </a:r>
          </a:p>
        </p:txBody>
      </p:sp>
    </p:spTree>
    <p:extLst>
      <p:ext uri="{BB962C8B-B14F-4D97-AF65-F5344CB8AC3E}">
        <p14:creationId xmlns:p14="http://schemas.microsoft.com/office/powerpoint/2010/main" val="189835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190173" y="216110"/>
            <a:ext cx="2763654" cy="606266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latin typeface="Choque Display SSi" panose="02020500000000000000" pitchFamily="18" charset="0"/>
              </a:rPr>
              <a:t>Introduction</a:t>
            </a:r>
            <a:endParaRPr lang="en-CA" sz="2800" spc="100" dirty="0">
              <a:solidFill>
                <a:srgbClr val="612466"/>
              </a:solidFill>
              <a:latin typeface="Choque Display SSi" panose="020205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Box 11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1510" y="1568710"/>
            <a:ext cx="678803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900" dirty="0">
                <a:latin typeface="Helvetica" pitchFamily="2" charset="0"/>
              </a:rPr>
              <a:t>The </a:t>
            </a:r>
            <a:r>
              <a:rPr lang="en-US" altLang="en-US" sz="1900" i="1" dirty="0">
                <a:latin typeface="Helvetica" pitchFamily="2" charset="0"/>
              </a:rPr>
              <a:t>Anishinabek Nation Governance Agreement (</a:t>
            </a:r>
            <a:r>
              <a:rPr lang="en-US" altLang="en-US" sz="1900" i="1" dirty="0" err="1">
                <a:latin typeface="Helvetica" pitchFamily="2" charset="0"/>
              </a:rPr>
              <a:t>ANGA</a:t>
            </a:r>
            <a:r>
              <a:rPr lang="en-US" altLang="en-US" sz="1900" i="1" dirty="0">
                <a:latin typeface="Helvetica" pitchFamily="2" charset="0"/>
              </a:rPr>
              <a:t>) </a:t>
            </a:r>
            <a:r>
              <a:rPr lang="en-US" altLang="en-US" sz="1900" dirty="0">
                <a:latin typeface="Helvetica" pitchFamily="2" charset="0"/>
              </a:rPr>
              <a:t>recognizes law-making in regards to Culture and Language.</a:t>
            </a:r>
          </a:p>
          <a:p>
            <a:endParaRPr lang="en-US" altLang="en-US" sz="1900" dirty="0">
              <a:latin typeface="Helvetica" pitchFamily="2" charset="0"/>
            </a:endParaRPr>
          </a:p>
          <a:p>
            <a:r>
              <a:rPr lang="en-US" altLang="en-US" sz="1900" dirty="0">
                <a:latin typeface="Helvetica" pitchFamily="2" charset="0"/>
              </a:rPr>
              <a:t>The governance agreement includes a fiscal agreement which includes funding to support governance under the </a:t>
            </a:r>
            <a:r>
              <a:rPr lang="en-US" altLang="en-US" sz="1900" dirty="0" err="1">
                <a:latin typeface="Helvetica" pitchFamily="2" charset="0"/>
              </a:rPr>
              <a:t>ANGA</a:t>
            </a:r>
            <a:r>
              <a:rPr lang="en-US" altLang="en-US" sz="1900" dirty="0">
                <a:latin typeface="Helvetica" pitchFamily="2" charset="0"/>
              </a:rPr>
              <a:t>. This includes culture and language.</a:t>
            </a:r>
            <a:endParaRPr lang="en-US" altLang="en-US" sz="2000" dirty="0">
              <a:latin typeface="Helvetica" pitchFamily="2" charset="0"/>
            </a:endParaRPr>
          </a:p>
          <a:p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“We must immerse ourselves in the language if we are to learn it.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1600" dirty="0">
                <a:latin typeface="Helvetica" pitchFamily="2" charset="0"/>
              </a:rPr>
              <a:t>Barbara Nolan </a:t>
            </a:r>
            <a:endParaRPr lang="en-US" altLang="en-US" sz="2000" dirty="0">
              <a:latin typeface="Helvetica" pitchFamily="2" charset="0"/>
            </a:endParaRPr>
          </a:p>
          <a:p>
            <a:endParaRPr lang="en-US" altLang="en-US" sz="2000" dirty="0">
              <a:latin typeface="Helvetica" pitchFamily="2" charset="0"/>
            </a:endParaRPr>
          </a:p>
          <a:p>
            <a:r>
              <a:rPr lang="en-US" altLang="en-US" sz="1900" dirty="0">
                <a:latin typeface="Helvetica" pitchFamily="2" charset="0"/>
              </a:rPr>
              <a:t>What does “immerse ourselves” mean?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11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349" y="1181100"/>
            <a:ext cx="7061616" cy="488955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7600" dirty="0">
                <a:latin typeface="Helvetica" pitchFamily="2" charset="0"/>
                <a:cs typeface="Arial" panose="020B0604020202020204" pitchFamily="34" charset="0"/>
              </a:rPr>
              <a:t>The band office cannot do it all. </a:t>
            </a:r>
          </a:p>
          <a:p>
            <a:pPr>
              <a:lnSpc>
                <a:spcPct val="120000"/>
              </a:lnSpc>
            </a:pPr>
            <a:r>
              <a:rPr lang="en-US" altLang="en-US" sz="7600" dirty="0">
                <a:latin typeface="Helvetica" pitchFamily="2" charset="0"/>
                <a:cs typeface="Arial" panose="020B0604020202020204" pitchFamily="34" charset="0"/>
              </a:rPr>
              <a:t>It means that the First Nation can force, by power of law, </a:t>
            </a:r>
            <a:r>
              <a:rPr lang="en-US" altLang="en-US" sz="7600" u="sng" dirty="0">
                <a:latin typeface="Helvetica" pitchFamily="2" charset="0"/>
                <a:cs typeface="Arial" panose="020B0604020202020204" pitchFamily="34" charset="0"/>
              </a:rPr>
              <a:t>third parties </a:t>
            </a:r>
            <a:r>
              <a:rPr lang="en-US" altLang="en-US" sz="7600" dirty="0">
                <a:latin typeface="Helvetica" pitchFamily="2" charset="0"/>
                <a:cs typeface="Arial" panose="020B0604020202020204" pitchFamily="34" charset="0"/>
              </a:rPr>
              <a:t>to support nation goals in regards to culture and language.</a:t>
            </a:r>
          </a:p>
          <a:p>
            <a:pPr>
              <a:lnSpc>
                <a:spcPct val="120000"/>
              </a:lnSpc>
            </a:pPr>
            <a:r>
              <a:rPr lang="en-US" altLang="en-US" sz="7600" b="1" dirty="0">
                <a:latin typeface="Helvetica" pitchFamily="2" charset="0"/>
                <a:cs typeface="Arial" panose="020B0604020202020204" pitchFamily="34" charset="0"/>
              </a:rPr>
              <a:t>Who are the third parties?</a:t>
            </a:r>
            <a:r>
              <a:rPr lang="en-US" altLang="en-US" sz="7600" dirty="0">
                <a:latin typeface="Helvetica" pitchFamily="2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en-US" sz="7600" dirty="0">
                <a:latin typeface="Helvetica" pitchFamily="2" charset="0"/>
                <a:cs typeface="Arial" panose="020B0604020202020204" pitchFamily="34" charset="0"/>
              </a:rPr>
              <a:t>Generally the band office that implements strategies however, this enable others including:</a:t>
            </a:r>
          </a:p>
          <a:p>
            <a:pPr lvl="1">
              <a:lnSpc>
                <a:spcPct val="120000"/>
              </a:lnSpc>
            </a:pPr>
            <a:r>
              <a:rPr lang="en-US" altLang="en-US" sz="7200" dirty="0">
                <a:solidFill>
                  <a:srgbClr val="612466"/>
                </a:solidFill>
                <a:latin typeface="Helvetica" pitchFamily="2" charset="0"/>
                <a:cs typeface="Arial" panose="020B0604020202020204" pitchFamily="34" charset="0"/>
              </a:rPr>
              <a:t>Other governments (Federal and Provincial) who do business on the reserve.</a:t>
            </a:r>
          </a:p>
          <a:p>
            <a:pPr lvl="1">
              <a:lnSpc>
                <a:spcPct val="120000"/>
              </a:lnSpc>
            </a:pPr>
            <a:r>
              <a:rPr lang="en-US" altLang="en-US" sz="7200" dirty="0">
                <a:solidFill>
                  <a:srgbClr val="612466"/>
                </a:solidFill>
                <a:latin typeface="Helvetica" pitchFamily="2" charset="0"/>
                <a:cs typeface="Arial" panose="020B0604020202020204" pitchFamily="34" charset="0"/>
              </a:rPr>
              <a:t>Non-member businesses that are on reserve or enter onto the reserve to do business.</a:t>
            </a:r>
          </a:p>
          <a:p>
            <a:pPr lvl="1">
              <a:lnSpc>
                <a:spcPct val="120000"/>
              </a:lnSpc>
            </a:pPr>
            <a:r>
              <a:rPr lang="en-US" altLang="en-US" sz="7200" dirty="0">
                <a:solidFill>
                  <a:srgbClr val="612466"/>
                </a:solidFill>
                <a:latin typeface="Helvetica" pitchFamily="2" charset="0"/>
                <a:cs typeface="Arial" panose="020B0604020202020204" pitchFamily="34" charset="0"/>
              </a:rPr>
              <a:t>Band member businesses that operate on reserve or enter onto the reserve to operate.</a:t>
            </a:r>
          </a:p>
          <a:p>
            <a:pPr lvl="1">
              <a:lnSpc>
                <a:spcPct val="120000"/>
              </a:lnSpc>
            </a:pPr>
            <a:r>
              <a:rPr lang="en-US" altLang="en-US" sz="7200" dirty="0">
                <a:solidFill>
                  <a:srgbClr val="612466"/>
                </a:solidFill>
                <a:latin typeface="Helvetica" pitchFamily="2" charset="0"/>
                <a:cs typeface="Arial" panose="020B0604020202020204" pitchFamily="34" charset="0"/>
              </a:rPr>
              <a:t>Utilities and other services to the reserve. </a:t>
            </a:r>
          </a:p>
          <a:p>
            <a:pPr lvl="1">
              <a:lnSpc>
                <a:spcPct val="120000"/>
              </a:lnSpc>
            </a:pPr>
            <a:r>
              <a:rPr lang="en-US" altLang="en-US" sz="7200" dirty="0">
                <a:solidFill>
                  <a:srgbClr val="612466"/>
                </a:solidFill>
                <a:latin typeface="Helvetica" pitchFamily="2" charset="0"/>
                <a:cs typeface="Arial" panose="020B0604020202020204" pitchFamily="34" charset="0"/>
              </a:rPr>
              <a:t>Others.</a:t>
            </a:r>
          </a:p>
          <a:p>
            <a:pPr>
              <a:lnSpc>
                <a:spcPct val="120000"/>
              </a:lnSpc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>
              <a:lnSpc>
                <a:spcPct val="120000"/>
              </a:lnSpc>
            </a:pPr>
            <a:endParaRPr lang="en-US" altLang="en-US" sz="1600" dirty="0"/>
          </a:p>
          <a:p>
            <a:pPr marL="0" indent="0">
              <a:lnSpc>
                <a:spcPct val="120000"/>
              </a:lnSpc>
              <a:buNone/>
            </a:pPr>
            <a:endParaRPr lang="en-US" sz="1600" b="1" u="sng" dirty="0">
              <a:latin typeface="Helvetica" pitchFamily="2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dirty="0">
              <a:latin typeface="Helvetica" pitchFamily="2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dirty="0">
              <a:latin typeface="Helvetica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4854" y="230491"/>
            <a:ext cx="6135120" cy="96700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hoque Display SSi" panose="02020500000000000000" pitchFamily="18" charset="0"/>
                <a:cs typeface="Arial" panose="020B0604020202020204" pitchFamily="34" charset="0"/>
              </a:rPr>
              <a:t>What Does Law-making Power </a:t>
            </a:r>
            <a:br>
              <a:rPr lang="en-US" sz="2800" dirty="0">
                <a:latin typeface="Choque Display SSi" panose="02020500000000000000" pitchFamily="18" charset="0"/>
                <a:cs typeface="Arial" panose="020B0604020202020204" pitchFamily="34" charset="0"/>
              </a:rPr>
            </a:br>
            <a:r>
              <a:rPr lang="en-US" sz="2800" dirty="0">
                <a:latin typeface="Choque Display SSi" panose="02020500000000000000" pitchFamily="18" charset="0"/>
                <a:cs typeface="Arial" panose="020B0604020202020204" pitchFamily="34" charset="0"/>
              </a:rPr>
              <a:t>Over Culture &amp; Language Mean</a:t>
            </a:r>
            <a:r>
              <a:rPr lang="en-US" sz="2800" dirty="0">
                <a:latin typeface="Choque Display SSi" panose="02020500000000000000" pitchFamily="18" charset="0"/>
              </a:rPr>
              <a:t>? </a:t>
            </a:r>
            <a:endParaRPr lang="en-CA" sz="2800" spc="100" dirty="0">
              <a:solidFill>
                <a:srgbClr val="612466"/>
              </a:solidFill>
              <a:latin typeface="Choque Display SSi" panose="02020500000000000000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2" name="TextBox 11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8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5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TextBox 6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C25E28-3693-7F40-C501-ED4D3F09BCEE}"/>
              </a:ext>
            </a:extLst>
          </p:cNvPr>
          <p:cNvSpPr/>
          <p:nvPr/>
        </p:nvSpPr>
        <p:spPr>
          <a:xfrm>
            <a:off x="1524000" y="1090852"/>
            <a:ext cx="6115396" cy="4248728"/>
          </a:xfrm>
          <a:prstGeom prst="rect">
            <a:avLst/>
          </a:prstGeom>
          <a:solidFill>
            <a:srgbClr val="612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ernard MT Condensed" panose="02050806060905020404" pitchFamily="18" charset="0"/>
              </a:rPr>
              <a:t>If you don’t even ask, </a:t>
            </a:r>
          </a:p>
          <a:p>
            <a:pPr algn="ctr"/>
            <a:r>
              <a:rPr lang="en-US" sz="3600" dirty="0">
                <a:latin typeface="Bernard MT Condensed" panose="02050806060905020404" pitchFamily="18" charset="0"/>
              </a:rPr>
              <a:t>you won’t get it for sure.</a:t>
            </a:r>
            <a:endParaRPr lang="en-CA" sz="3600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FDF52-7DB8-6AD4-5012-5296E41F53DE}"/>
              </a:ext>
            </a:extLst>
          </p:cNvPr>
          <p:cNvSpPr txBox="1"/>
          <p:nvPr/>
        </p:nvSpPr>
        <p:spPr>
          <a:xfrm>
            <a:off x="5043370" y="4611777"/>
            <a:ext cx="2346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Brigitte van </a:t>
            </a:r>
            <a:r>
              <a:rPr lang="en-US" dirty="0" err="1">
                <a:solidFill>
                  <a:schemeClr val="bg1"/>
                </a:solidFill>
              </a:rPr>
              <a:t>Tuijl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3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" name="TextBox 6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76" y="4154561"/>
            <a:ext cx="1517851" cy="1138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b="5955"/>
          <a:stretch/>
        </p:blipFill>
        <p:spPr>
          <a:xfrm>
            <a:off x="3810694" y="1291618"/>
            <a:ext cx="1539237" cy="1099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r="4373"/>
          <a:stretch/>
        </p:blipFill>
        <p:spPr>
          <a:xfrm>
            <a:off x="5922349" y="1274990"/>
            <a:ext cx="1517852" cy="1089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37" y="2720578"/>
            <a:ext cx="1230282" cy="1140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1" y="2716809"/>
            <a:ext cx="1539238" cy="1127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/>
          <a:stretch/>
        </p:blipFill>
        <p:spPr>
          <a:xfrm>
            <a:off x="5930662" y="2714726"/>
            <a:ext cx="1517852" cy="1138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8" b="6008"/>
          <a:stretch/>
        </p:blipFill>
        <p:spPr>
          <a:xfrm>
            <a:off x="1705090" y="4156095"/>
            <a:ext cx="1539237" cy="11973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9801" r="8099" b="22377"/>
          <a:stretch/>
        </p:blipFill>
        <p:spPr>
          <a:xfrm>
            <a:off x="3688253" y="4088155"/>
            <a:ext cx="1767493" cy="1444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54" y="1279959"/>
            <a:ext cx="1579187" cy="1099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17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794" y="1833741"/>
            <a:ext cx="701299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Sweden, Norway, Finland, all have laws to promote the use of the </a:t>
            </a:r>
            <a:r>
              <a:rPr lang="en-US" sz="2000" b="1" dirty="0">
                <a:latin typeface="Helvetica" pitchFamily="2" charset="0"/>
              </a:rPr>
              <a:t>Sami Language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New Zealand: </a:t>
            </a:r>
            <a:r>
              <a:rPr lang="en-US" sz="2000" b="1" dirty="0">
                <a:latin typeface="Helvetica" pitchFamily="2" charset="0"/>
              </a:rPr>
              <a:t>Māori Language Act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Scotland: </a:t>
            </a:r>
            <a:r>
              <a:rPr lang="en-US" sz="2000" b="1" dirty="0">
                <a:latin typeface="Helvetica" pitchFamily="2" charset="0"/>
              </a:rPr>
              <a:t>Gaelic Languages Act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Ireland: </a:t>
            </a:r>
            <a:r>
              <a:rPr lang="en-US" sz="2000" b="1" dirty="0">
                <a:latin typeface="Helvetica" pitchFamily="2" charset="0"/>
              </a:rPr>
              <a:t>Official Languages Act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Italy: </a:t>
            </a:r>
            <a:r>
              <a:rPr lang="en-US" sz="2000" b="1" dirty="0">
                <a:latin typeface="Helvetica" pitchFamily="2" charset="0"/>
              </a:rPr>
              <a:t>Linguistic Minorities Law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Helvetica" pitchFamily="2" charset="0"/>
              </a:rPr>
              <a:t>Taiwan: </a:t>
            </a:r>
            <a:r>
              <a:rPr lang="en-US" sz="2000" b="1" dirty="0">
                <a:latin typeface="Helvetica" pitchFamily="2" charset="0"/>
              </a:rPr>
              <a:t>Indigenous Peoples Basic Law</a:t>
            </a:r>
            <a:r>
              <a:rPr lang="en-US" sz="2000" dirty="0">
                <a:latin typeface="Helvetica" pitchFamily="2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extBox 7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4200" y="387312"/>
            <a:ext cx="6699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What Other Nations Do With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Their Law-making Power Over Culture &amp; Language </a:t>
            </a:r>
          </a:p>
        </p:txBody>
      </p:sp>
      <p:sp>
        <p:nvSpPr>
          <p:cNvPr id="9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64358"/>
            <a:ext cx="6941820" cy="3874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Each law has the force of law – means without their agreement.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Each establishes their language as an official language.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Each has the provisions of services in the official language.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Some have the creation of a plan to revitalize the language.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Some establishes a board or body to implement a plan.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Some have a resource person (Commissioner) for support and oversight for law.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extBox 7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4200" y="387312"/>
            <a:ext cx="6699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What Other Nations Do With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Their Law-making Power Over Culture &amp; Language </a:t>
            </a:r>
          </a:p>
        </p:txBody>
      </p:sp>
    </p:spTree>
    <p:extLst>
      <p:ext uri="{BB962C8B-B14F-4D97-AF65-F5344CB8AC3E}">
        <p14:creationId xmlns:p14="http://schemas.microsoft.com/office/powerpoint/2010/main" val="213052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31495" y="1564117"/>
            <a:ext cx="7436366" cy="47744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Some have law sections in their law related to education, communication, radio, press and TV public service.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Some authorize the </a:t>
            </a:r>
            <a:r>
              <a:rPr lang="en-US" sz="1900" u="sng" dirty="0">
                <a:latin typeface="Helvetica" pitchFamily="2" charset="0"/>
              </a:rPr>
              <a:t>creation of policies, procedures</a:t>
            </a:r>
            <a:r>
              <a:rPr lang="en-US" sz="1900" dirty="0">
                <a:latin typeface="Helvetica" pitchFamily="2" charset="0"/>
              </a:rPr>
              <a:t>, measures, and practices designed to give effect to the use of the language.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Some </a:t>
            </a:r>
            <a:r>
              <a:rPr lang="en-US" sz="1900" u="sng" dirty="0">
                <a:latin typeface="Helvetica" pitchFamily="2" charset="0"/>
              </a:rPr>
              <a:t>signage</a:t>
            </a:r>
            <a:r>
              <a:rPr lang="en-US" sz="1900" dirty="0">
                <a:latin typeface="Helvetica" pitchFamily="2" charset="0"/>
              </a:rPr>
              <a:t> for government and public facilities in aboriginal areas must feature indigenous languages, including </a:t>
            </a:r>
            <a:r>
              <a:rPr lang="en-US" sz="1900" u="sng" dirty="0">
                <a:latin typeface="Helvetica" pitchFamily="2" charset="0"/>
              </a:rPr>
              <a:t>mountains, monuments and streets</a:t>
            </a:r>
            <a:r>
              <a:rPr lang="en-US" sz="1900" dirty="0">
                <a:latin typeface="Helvetica" pitchFamily="2" charset="0"/>
              </a:rPr>
              <a:t> in such regions should they feature traditional indigenous names.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Compiling teaching materials, cultivating educational personnel and promoting academic research. State-run indigenous media outlets are also required to produce programs and publications for promoting and teaching indigenous languages, according to the act.</a:t>
            </a:r>
            <a:endParaRPr lang="en-CA" sz="1900" dirty="0">
              <a:latin typeface="Helvetic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0" name="TextBox 9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13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4200" y="387312"/>
            <a:ext cx="66831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What Other Nations Do With 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latin typeface="Choque Display SSi" panose="02020500000000000000" pitchFamily="18" charset="0"/>
              </a:rPr>
              <a:t>Their Law-making Power Over Culture &amp; Language </a:t>
            </a:r>
          </a:p>
        </p:txBody>
      </p:sp>
    </p:spTree>
    <p:extLst>
      <p:ext uri="{BB962C8B-B14F-4D97-AF65-F5344CB8AC3E}">
        <p14:creationId xmlns:p14="http://schemas.microsoft.com/office/powerpoint/2010/main" val="130737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36955"/>
            <a:ext cx="9144000" cy="618231"/>
          </a:xfrm>
          <a:prstGeom prst="rect">
            <a:avLst/>
          </a:prstGeom>
          <a:solidFill>
            <a:srgbClr val="61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11" name="TextBox 10"/>
          <p:cNvSpPr txBox="1"/>
          <p:nvPr/>
        </p:nvSpPr>
        <p:spPr>
          <a:xfrm>
            <a:off x="1986134" y="6338575"/>
            <a:ext cx="5185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Niigaan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</a:t>
            </a:r>
            <a:r>
              <a:rPr lang="en-CA" sz="2100" dirty="0" err="1">
                <a:solidFill>
                  <a:schemeClr val="bg1"/>
                </a:solidFill>
                <a:latin typeface="Choque Display SSi" panose="02020500000000000000" pitchFamily="18" charset="0"/>
              </a:rPr>
              <a:t>Zhaamin</a:t>
            </a:r>
            <a:r>
              <a:rPr lang="en-CA" sz="2100" dirty="0">
                <a:solidFill>
                  <a:schemeClr val="bg1"/>
                </a:solidFill>
                <a:latin typeface="Choque Display SSi" panose="02020500000000000000" pitchFamily="18" charset="0"/>
              </a:rPr>
              <a:t> – Forward Together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8860" y="3384551"/>
            <a:ext cx="951875" cy="156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5640" y="3384551"/>
            <a:ext cx="951875" cy="156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3384551"/>
            <a:ext cx="951875" cy="156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9202" y="3490980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80-90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27477" y="3493029"/>
            <a:ext cx="574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itchFamily="2" charset="0"/>
              </a:rPr>
              <a:t>60-80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499" y="251429"/>
            <a:ext cx="5415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oque Display SSi" panose="02020500000000000000" pitchFamily="18" charset="0"/>
              </a:rPr>
              <a:t>Language Laws in Canada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564117"/>
            <a:ext cx="69708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Helvetica" pitchFamily="2" charset="0"/>
              </a:rPr>
              <a:t>Nunavut Official Languages Act </a:t>
            </a:r>
            <a:r>
              <a:rPr lang="en-US" sz="1900" dirty="0">
                <a:latin typeface="Helvetica" pitchFamily="2" charset="0"/>
              </a:rPr>
              <a:t>– Gives language official status, supports use of indigenous language for government services, duty to provide service.</a:t>
            </a:r>
          </a:p>
          <a:p>
            <a:endParaRPr lang="en-US" sz="1900" dirty="0">
              <a:latin typeface="Helvetica" pitchFamily="2" charset="0"/>
            </a:endParaRPr>
          </a:p>
          <a:p>
            <a:r>
              <a:rPr lang="en-US" sz="1900" b="1" dirty="0">
                <a:latin typeface="Helvetica" pitchFamily="2" charset="0"/>
              </a:rPr>
              <a:t>Inuit Language Protections Act </a:t>
            </a:r>
            <a:r>
              <a:rPr lang="en-US" sz="1900" dirty="0">
                <a:latin typeface="Helvetica" pitchFamily="2" charset="0"/>
              </a:rPr>
              <a:t>– Creates Inuit language authority, mandates language standards, requires all municipalities to provide service in Inuit language.</a:t>
            </a:r>
          </a:p>
        </p:txBody>
      </p:sp>
      <p:sp>
        <p:nvSpPr>
          <p:cNvPr id="14" name="Title 8"/>
          <p:cNvSpPr txBox="1">
            <a:spLocks/>
          </p:cNvSpPr>
          <p:nvPr/>
        </p:nvSpPr>
        <p:spPr>
          <a:xfrm rot="16200000">
            <a:off x="-1491432" y="3264954"/>
            <a:ext cx="4799200" cy="972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spc="100" dirty="0">
                <a:solidFill>
                  <a:srgbClr val="612466">
                    <a:alpha val="7000"/>
                  </a:srgbClr>
                </a:solidFill>
                <a:latin typeface="Choque Display SSi" panose="02020500000000000000"/>
              </a:rPr>
              <a:t>Culture &amp; Language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" y="112283"/>
            <a:ext cx="1123347" cy="14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538" y="3868054"/>
            <a:ext cx="1530987" cy="20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9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9533</TotalTime>
  <Words>1125</Words>
  <Application>Microsoft Office PowerPoint</Application>
  <PresentationFormat>On-screen Show (4:3)</PresentationFormat>
  <Paragraphs>141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Bernard MT Condensed</vt:lpstr>
      <vt:lpstr>Calibri</vt:lpstr>
      <vt:lpstr>Arial</vt:lpstr>
      <vt:lpstr>Times New Roman</vt:lpstr>
      <vt:lpstr>Calibri Light</vt:lpstr>
      <vt:lpstr>Choque Display SSi</vt:lpstr>
      <vt:lpstr>Helvetica</vt:lpstr>
      <vt:lpstr>Wingdings</vt:lpstr>
      <vt:lpstr>Office Theme</vt:lpstr>
      <vt:lpstr>PowerPoint Presentation</vt:lpstr>
      <vt:lpstr>Introduction</vt:lpstr>
      <vt:lpstr>What Does Law-making Power  Over Culture &amp; Language Mean?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More Federal/Provincial  Programs Promote  Anishinaabemowin</vt:lpstr>
      <vt:lpstr>Have First Nation Businesses  Promote Anishinaabemowin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ROJ Student</dc:creator>
  <cp:lastModifiedBy>Kirk Titmuss</cp:lastModifiedBy>
  <cp:revision>613</cp:revision>
  <cp:lastPrinted>2019-10-01T18:50:33Z</cp:lastPrinted>
  <dcterms:created xsi:type="dcterms:W3CDTF">2018-11-16T15:27:52Z</dcterms:created>
  <dcterms:modified xsi:type="dcterms:W3CDTF">2022-09-15T17:56:32Z</dcterms:modified>
</cp:coreProperties>
</file>