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71" r:id="rId3"/>
    <p:sldId id="273" r:id="rId4"/>
    <p:sldId id="261" r:id="rId5"/>
    <p:sldId id="275" r:id="rId6"/>
    <p:sldId id="270" r:id="rId7"/>
    <p:sldId id="269" r:id="rId8"/>
    <p:sldId id="274" r:id="rId9"/>
    <p:sldId id="262" r:id="rId10"/>
    <p:sldId id="263" r:id="rId11"/>
    <p:sldId id="264" r:id="rId12"/>
    <p:sldId id="259" r:id="rId13"/>
    <p:sldId id="258" r:id="rId14"/>
    <p:sldId id="267" r:id="rId15"/>
    <p:sldId id="268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Choque Display SSi" panose="02020500000000000000" pitchFamily="18" charset="0"/>
      <p:regular r:id="rId23"/>
    </p:embeddedFont>
    <p:embeddedFont>
      <p:font typeface="Helvetica" pitchFamily="2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08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456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2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410" y="108"/>
      </p:cViewPr>
      <p:guideLst>
        <p:guide orient="horz" pos="1008"/>
        <p:guide pos="2880"/>
        <p:guide pos="456"/>
        <p:guide orient="horz" pos="4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458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2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780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1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29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06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2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266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49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5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7FA5D-0F97-4CE0-8836-90870A02EF7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79EA-E713-4ED9-B849-75E926C55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71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3420" y="2575559"/>
            <a:ext cx="7772400" cy="1764983"/>
          </a:xfrm>
        </p:spPr>
        <p:txBody>
          <a:bodyPr>
            <a:normAutofit fontScale="90000"/>
          </a:bodyPr>
          <a:lstStyle/>
          <a:p>
            <a:r>
              <a:rPr lang="en-US" sz="3800" dirty="0">
                <a:solidFill>
                  <a:srgbClr val="612466"/>
                </a:solidFill>
                <a:latin typeface="Choque Display SSi" panose="02020500000000000000" pitchFamily="18" charset="0"/>
              </a:rPr>
              <a:t>Moving Forward With the Anishinabek Nation</a:t>
            </a:r>
            <a:br>
              <a:rPr lang="en-US" sz="3800" dirty="0">
                <a:solidFill>
                  <a:srgbClr val="612466"/>
                </a:solidFill>
                <a:latin typeface="Choque Display SSi" panose="02020500000000000000" pitchFamily="18" charset="0"/>
              </a:rPr>
            </a:br>
            <a:r>
              <a:rPr lang="en-US" sz="3800" dirty="0">
                <a:solidFill>
                  <a:srgbClr val="612466"/>
                </a:solidFill>
                <a:latin typeface="Choque Display SSi" panose="02020500000000000000" pitchFamily="18" charset="0"/>
              </a:rPr>
              <a:t>Governance Agreement </a:t>
            </a:r>
            <a:br>
              <a:rPr lang="en-US" sz="3800" dirty="0">
                <a:solidFill>
                  <a:srgbClr val="612466"/>
                </a:solidFill>
                <a:latin typeface="Choque Display SSi" panose="02020500000000000000" pitchFamily="18" charset="0"/>
              </a:rPr>
            </a:br>
            <a:r>
              <a:rPr lang="en-US" sz="3800" dirty="0">
                <a:solidFill>
                  <a:srgbClr val="612466"/>
                </a:solidFill>
                <a:latin typeface="Choque Display SSi" panose="02020500000000000000" pitchFamily="18" charset="0"/>
              </a:rPr>
              <a:t>Mission Statement &amp; Mandate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3713" y="5221544"/>
            <a:ext cx="2035968" cy="683956"/>
          </a:xfrm>
        </p:spPr>
        <p:txBody>
          <a:bodyPr>
            <a:normAutofit/>
          </a:bodyPr>
          <a:lstStyle/>
          <a:p>
            <a:pPr algn="l">
              <a:lnSpc>
                <a:spcPts val="1200"/>
              </a:lnSpc>
            </a:pPr>
            <a:r>
              <a:rPr lang="en-US" sz="1800" b="1" dirty="0">
                <a:latin typeface="Helvetica" pitchFamily="2" charset="0"/>
              </a:rPr>
              <a:t>Fred Bellefeuille</a:t>
            </a:r>
          </a:p>
          <a:p>
            <a:pPr algn="l">
              <a:lnSpc>
                <a:spcPts val="1200"/>
              </a:lnSpc>
            </a:pPr>
            <a:r>
              <a:rPr lang="en-US" sz="1800" b="1" dirty="0">
                <a:latin typeface="Helvetica" pitchFamily="2" charset="0"/>
              </a:rPr>
              <a:t>August 30</a:t>
            </a:r>
            <a:r>
              <a:rPr lang="en-US" sz="1800" b="1" baseline="30000" dirty="0">
                <a:latin typeface="Helvetica" pitchFamily="2" charset="0"/>
              </a:rPr>
              <a:t>th</a:t>
            </a:r>
            <a:r>
              <a:rPr lang="en-US" sz="1800" b="1" dirty="0">
                <a:latin typeface="Helvetica" pitchFamily="2" charset="0"/>
              </a:rPr>
              <a:t> 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3307" y="292509"/>
            <a:ext cx="1918813" cy="24782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919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100" y="1608900"/>
            <a:ext cx="7886700" cy="295973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Both Citizenship and Elections will need appeal bodies.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All four law-making areas will need technical support.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Language support or services.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Anishinaabe traditional dispute resolution.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Strategic planning support.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Law, policy and code development support.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Enforcement support.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39860" y="327205"/>
            <a:ext cx="5864280" cy="104457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Choque Display SSi" panose="02020500000000000000" pitchFamily="18" charset="0"/>
              </a:rPr>
              <a:t>ANGA</a:t>
            </a:r>
            <a:r>
              <a:rPr lang="en-US" sz="3200" dirty="0">
                <a:latin typeface="Choque Display SSi" panose="02020500000000000000" pitchFamily="18" charset="0"/>
              </a:rPr>
              <a:t> Mandate or Activities?</a:t>
            </a:r>
          </a:p>
        </p:txBody>
      </p:sp>
    </p:spTree>
    <p:extLst>
      <p:ext uri="{BB962C8B-B14F-4D97-AF65-F5344CB8AC3E}">
        <p14:creationId xmlns:p14="http://schemas.microsoft.com/office/powerpoint/2010/main" val="674219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10" y="1606145"/>
            <a:ext cx="7886700" cy="341277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900" b="1" dirty="0">
                <a:latin typeface="Helvetica" pitchFamily="2" charset="0"/>
              </a:rPr>
              <a:t>Certain (required) ANGA mandated activities: 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Anishinabek Nation Intergovernmental Forum support and structure.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Anishinabek Nation elections.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Financial administration, flow-through.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Repository of Laws.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Access to information and privacy.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Administrative adjudication.</a:t>
            </a:r>
          </a:p>
          <a:p>
            <a:pPr>
              <a:lnSpc>
                <a:spcPct val="100000"/>
              </a:lnSpc>
            </a:pPr>
            <a:r>
              <a:rPr lang="en-US" sz="1900" dirty="0">
                <a:latin typeface="Helvetica" pitchFamily="2" charset="0"/>
              </a:rPr>
              <a:t>Data management.</a:t>
            </a:r>
          </a:p>
          <a:p>
            <a:pPr marL="0" indent="0">
              <a:buNone/>
            </a:pPr>
            <a:r>
              <a:rPr lang="en-US" sz="1900" b="1" dirty="0">
                <a:latin typeface="Helvetica" pitchFamily="2" charset="0"/>
              </a:rPr>
              <a:t>The functions of activities are not geographically concentrated.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39860" y="327205"/>
            <a:ext cx="5864280" cy="104457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Choque Display SSi" panose="02020500000000000000" pitchFamily="18" charset="0"/>
              </a:rPr>
              <a:t>ANGA</a:t>
            </a:r>
            <a:r>
              <a:rPr lang="en-US" sz="3200" dirty="0">
                <a:latin typeface="Choque Display SSi" panose="02020500000000000000" pitchFamily="18" charset="0"/>
              </a:rPr>
              <a:t> Mandate or Activities?</a:t>
            </a:r>
          </a:p>
        </p:txBody>
      </p:sp>
    </p:spTree>
    <p:extLst>
      <p:ext uri="{BB962C8B-B14F-4D97-AF65-F5344CB8AC3E}">
        <p14:creationId xmlns:p14="http://schemas.microsoft.com/office/powerpoint/2010/main" val="279081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244" y="418762"/>
            <a:ext cx="676275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hoque Display SSi" panose="02020500000000000000" pitchFamily="18" charset="0"/>
              </a:rPr>
              <a:t>What Can the Anishinabek Nation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104570"/>
              </p:ext>
            </p:extLst>
          </p:nvPr>
        </p:nvGraphicFramePr>
        <p:xfrm>
          <a:off x="723897" y="1604050"/>
          <a:ext cx="7673342" cy="44475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2383">
                  <a:extLst>
                    <a:ext uri="{9D8B030D-6E8A-4147-A177-3AD203B41FA5}">
                      <a16:colId xmlns:a16="http://schemas.microsoft.com/office/drawing/2014/main" val="858478844"/>
                    </a:ext>
                  </a:extLst>
                </a:gridCol>
                <a:gridCol w="3870959">
                  <a:extLst>
                    <a:ext uri="{9D8B030D-6E8A-4147-A177-3AD203B41FA5}">
                      <a16:colId xmlns:a16="http://schemas.microsoft.com/office/drawing/2014/main" val="1235247964"/>
                    </a:ext>
                  </a:extLst>
                </a:gridCol>
              </a:tblGrid>
              <a:tr h="1740535">
                <a:tc>
                  <a:txBody>
                    <a:bodyPr/>
                    <a:lstStyle/>
                    <a:p>
                      <a:pPr marL="6032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Culture &amp; Language</a:t>
                      </a:r>
                    </a:p>
                    <a:p>
                      <a:pPr marL="346075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Interpretation Services or Support</a:t>
                      </a:r>
                    </a:p>
                    <a:p>
                      <a:pPr marL="346075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Training Support</a:t>
                      </a:r>
                    </a:p>
                    <a:p>
                      <a:pPr marL="346075" marR="0" lvl="2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Other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C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Citizenship – E’Dbendaagzijig</a:t>
                      </a: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342900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Training For Citizenship Committees Reviewing Applications</a:t>
                      </a:r>
                    </a:p>
                    <a:p>
                      <a:pPr marL="342900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Technical Support and Advise</a:t>
                      </a:r>
                    </a:p>
                    <a:p>
                      <a:pPr marL="342900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Appeal Board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221566"/>
                  </a:ext>
                </a:extLst>
              </a:tr>
              <a:tr h="1997503">
                <a:tc>
                  <a:txBody>
                    <a:bodyPr/>
                    <a:lstStyle/>
                    <a:p>
                      <a:pPr marL="60325" lvl="1" indent="0">
                        <a:lnSpc>
                          <a:spcPts val="2000"/>
                        </a:lnSpc>
                        <a:buNone/>
                      </a:pPr>
                      <a:r>
                        <a:rPr lang="en-CA" sz="1800" b="1" dirty="0">
                          <a:latin typeface="Helvetica" pitchFamily="2" charset="0"/>
                        </a:rPr>
                        <a:t>Elections - Selection of Leadership</a:t>
                      </a:r>
                      <a:endParaRPr lang="en-CA" sz="1800" dirty="0">
                        <a:latin typeface="Helvetica" pitchFamily="2" charset="0"/>
                      </a:endParaRPr>
                    </a:p>
                    <a:p>
                      <a:pPr marL="60325" lvl="2" indent="282575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latin typeface="Helvetica" pitchFamily="2" charset="0"/>
                        </a:rPr>
                        <a:t>Chief Electoral Officer</a:t>
                      </a:r>
                    </a:p>
                    <a:p>
                      <a:pPr marL="60325" lvl="2" indent="282575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latin typeface="Helvetica" pitchFamily="2" charset="0"/>
                        </a:rPr>
                        <a:t>Training and Certification</a:t>
                      </a:r>
                    </a:p>
                    <a:p>
                      <a:pPr marL="60325" lvl="2" indent="282575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latin typeface="Helvetica" pitchFamily="2" charset="0"/>
                        </a:rPr>
                        <a:t>Technical Support and Advise</a:t>
                      </a:r>
                    </a:p>
                    <a:p>
                      <a:pPr marL="60325" lvl="2" indent="282575">
                        <a:lnSpc>
                          <a:spcPct val="10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latin typeface="Helvetica" pitchFamily="2" charset="0"/>
                        </a:rPr>
                        <a:t>Appeal Board</a:t>
                      </a:r>
                    </a:p>
                    <a:p>
                      <a:pPr marL="342900" lvl="1" indent="0">
                        <a:lnSpc>
                          <a:spcPct val="100000"/>
                        </a:lnSpc>
                        <a:buNone/>
                      </a:pPr>
                      <a:r>
                        <a:rPr lang="en-CA" sz="1800" dirty="0">
                          <a:latin typeface="Helvetica" pitchFamily="2" charset="0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auto" latinLnBrk="0" hangingPunct="1">
                        <a:lnSpc>
                          <a:spcPts val="2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288925" algn="l"/>
                        </a:tabLst>
                        <a:defRPr/>
                      </a:pPr>
                      <a:r>
                        <a:rPr kumimoji="0" lang="en-CA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Management &amp; Operations of Government</a:t>
                      </a:r>
                      <a:endParaRPr kumimoji="0" lang="en-CA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Helvetica" pitchFamily="2" charset="0"/>
                        <a:ea typeface="+mn-ea"/>
                        <a:cs typeface="+mn-cs"/>
                      </a:endParaRPr>
                    </a:p>
                    <a:p>
                      <a:pPr marL="342900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Training Support</a:t>
                      </a:r>
                    </a:p>
                    <a:p>
                      <a:pPr marL="342900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Technical Support and Advise</a:t>
                      </a:r>
                    </a:p>
                    <a:p>
                      <a:pPr marL="342900" marR="0" lvl="2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CA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Helvetica" pitchFamily="2" charset="0"/>
                          <a:ea typeface="+mn-ea"/>
                          <a:cs typeface="+mn-cs"/>
                        </a:rPr>
                        <a:t>Privacy and Access to Information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dirty="0">
                        <a:latin typeface="Helvetica" pitchFamily="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10037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21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4490" y="443007"/>
            <a:ext cx="5886450" cy="82359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hoque Display SSi" panose="02020500000000000000" pitchFamily="18" charset="0"/>
              </a:rPr>
              <a:t>Why is This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10" y="1606145"/>
            <a:ext cx="7886700" cy="363791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Each of the five First Nations has their individual fiscal resources to allocate towards governance under the ANFA. They also have a collective pot of money to support governance in their community at the ANG.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First Nation laws on governance issues can mobilize and utilize both sources of resources.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Some First Nations are using existing governance laws, others may be creating new laws.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The sooner we solidify the ANGA mandate, the sooner it can be ready to support the five FNs in those areas.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741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5254" y="432064"/>
            <a:ext cx="5044411" cy="8388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hoque Display SSi" panose="02020500000000000000" pitchFamily="18" charset="0"/>
              </a:rPr>
              <a:t>Recommended Mandate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10" y="1606145"/>
            <a:ext cx="7886700" cy="36683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latin typeface="Helvetica" pitchFamily="2" charset="0"/>
              </a:rPr>
              <a:t>The AGA shall provide approving First Nations with: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en-US" sz="1800" b="1" dirty="0">
                <a:latin typeface="Helvetica" pitchFamily="2" charset="0"/>
              </a:rPr>
              <a:t>Appeal support </a:t>
            </a:r>
            <a:r>
              <a:rPr lang="en-US" sz="1800" dirty="0">
                <a:latin typeface="Helvetica" pitchFamily="2" charset="0"/>
              </a:rPr>
              <a:t>for First Nation elections, citizenship decisions, enforcement of these laws, management and operations of government and issues related to culture and language.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en-US" sz="1800" b="1" dirty="0">
                <a:latin typeface="Helvetica" pitchFamily="2" charset="0"/>
              </a:rPr>
              <a:t>Technical support</a:t>
            </a:r>
            <a:r>
              <a:rPr lang="en-US" sz="1800" dirty="0">
                <a:latin typeface="Helvetica" pitchFamily="2" charset="0"/>
              </a:rPr>
              <a:t> for elections, citizenship, management and operations of government and culture and language.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arenR"/>
            </a:pPr>
            <a:r>
              <a:rPr lang="en-US" sz="1800" dirty="0">
                <a:latin typeface="Helvetica" pitchFamily="2" charset="0"/>
              </a:rPr>
              <a:t>Hosting and organize </a:t>
            </a:r>
            <a:r>
              <a:rPr lang="en-US" sz="1800" b="1" dirty="0">
                <a:latin typeface="Helvetica" pitchFamily="2" charset="0"/>
              </a:rPr>
              <a:t>training opportunities </a:t>
            </a:r>
            <a:r>
              <a:rPr lang="en-US" sz="1800" dirty="0">
                <a:latin typeface="Helvetica" pitchFamily="2" charset="0"/>
              </a:rPr>
              <a:t>for elections, citizenship, management and operations of government and culture and language.</a:t>
            </a:r>
          </a:p>
          <a:p>
            <a:pPr marL="342900" indent="-342900">
              <a:lnSpc>
                <a:spcPct val="100000"/>
              </a:lnSpc>
              <a:buAutoNum type="arabicParenR"/>
            </a:pPr>
            <a:r>
              <a:rPr lang="en-US" sz="1800" dirty="0">
                <a:latin typeface="Helvetica" pitchFamily="2" charset="0"/>
              </a:rPr>
              <a:t>Provide </a:t>
            </a:r>
            <a:r>
              <a:rPr lang="en-US" sz="1800" b="1" dirty="0">
                <a:latin typeface="Helvetica" pitchFamily="2" charset="0"/>
              </a:rPr>
              <a:t>organizing, briefing, issue tracking, follow up accountability </a:t>
            </a:r>
            <a:r>
              <a:rPr lang="en-US" sz="1800" dirty="0">
                <a:latin typeface="Helvetica" pitchFamily="2" charset="0"/>
              </a:rPr>
              <a:t>for the Anishinabek Nation </a:t>
            </a:r>
            <a:r>
              <a:rPr lang="en-US" sz="1800" b="1" dirty="0">
                <a:latin typeface="Helvetica" pitchFamily="2" charset="0"/>
              </a:rPr>
              <a:t>intergovernmental Forum</a:t>
            </a:r>
            <a:r>
              <a:rPr lang="en-US" sz="1800" dirty="0">
                <a:latin typeface="Helvetica" pitchFamily="2" charset="0"/>
              </a:rPr>
              <a:t>.</a:t>
            </a:r>
          </a:p>
          <a:p>
            <a:pPr marL="342900" lvl="1" indent="0">
              <a:buNone/>
            </a:pPr>
            <a:endParaRPr lang="en-CA" sz="255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21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41319" y="2118360"/>
            <a:ext cx="3261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hoque Display SSi" panose="02020500000000000000" pitchFamily="18" charset="0"/>
              </a:rPr>
              <a:t>Miigwetch</a:t>
            </a:r>
            <a:br>
              <a:rPr lang="en-US" sz="3200" dirty="0">
                <a:latin typeface="Choque Display SSi" panose="02020500000000000000" pitchFamily="18" charset="0"/>
              </a:rPr>
            </a:br>
            <a:endParaRPr lang="en-US" sz="3200" dirty="0">
              <a:latin typeface="Choque Display SSi" panose="02020500000000000000" pitchFamily="18" charset="0"/>
            </a:endParaRPr>
          </a:p>
          <a:p>
            <a:pPr algn="ctr"/>
            <a:r>
              <a:rPr lang="en-US" sz="3200" dirty="0">
                <a:latin typeface="Choque Display SSi" panose="02020500000000000000" pitchFamily="18" charset="0"/>
              </a:rPr>
              <a:t>Questions?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74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200" y="480163"/>
            <a:ext cx="6614550" cy="75807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hoque Display SSi" panose="02020500000000000000"/>
              </a:rPr>
              <a:t>A Mission Statement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925" y="1603964"/>
            <a:ext cx="7886700" cy="2341636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Helvetica" pitchFamily="2" charset="0"/>
              </a:rPr>
              <a:t>Act as a guide for the Working Groups of the ANG.</a:t>
            </a:r>
          </a:p>
          <a:p>
            <a:r>
              <a:rPr lang="en-US" sz="1800" dirty="0">
                <a:latin typeface="Helvetica" pitchFamily="2" charset="0"/>
              </a:rPr>
              <a:t>Guide the development of possible template laws and capacity building.</a:t>
            </a:r>
          </a:p>
          <a:p>
            <a:r>
              <a:rPr lang="en-US" sz="1800" dirty="0">
                <a:latin typeface="Helvetica" pitchFamily="2" charset="0"/>
              </a:rPr>
              <a:t>Guide the development of core policies and practices.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Guide the utilization and development of budgets and </a:t>
            </a:r>
            <a:r>
              <a:rPr lang="en-US" sz="1800" dirty="0" err="1">
                <a:latin typeface="Helvetica" pitchFamily="2" charset="0"/>
              </a:rPr>
              <a:t>workplans</a:t>
            </a:r>
            <a:r>
              <a:rPr lang="en-US" sz="1800" dirty="0">
                <a:latin typeface="Helvetica" pitchFamily="2" charset="0"/>
              </a:rPr>
              <a:t> including pre-implementation and implementation.</a:t>
            </a:r>
          </a:p>
          <a:p>
            <a:r>
              <a:rPr lang="en-US" sz="1800" dirty="0">
                <a:latin typeface="Helvetica" pitchFamily="2" charset="0"/>
              </a:rPr>
              <a:t>Guide for the future hiring of employees.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2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5" y="577363"/>
            <a:ext cx="5217750" cy="563674"/>
          </a:xfrm>
        </p:spPr>
        <p:txBody>
          <a:bodyPr/>
          <a:lstStyle/>
          <a:p>
            <a:pPr algn="ctr"/>
            <a:r>
              <a:rPr lang="en-US" sz="3200" dirty="0">
                <a:latin typeface="Choque Display SSi" panose="02020500000000000000"/>
              </a:rPr>
              <a:t>Reminder of the ANGA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50" y="1602425"/>
            <a:ext cx="7886700" cy="3905575"/>
          </a:xfrm>
        </p:spPr>
        <p:txBody>
          <a:bodyPr/>
          <a:lstStyle/>
          <a:p>
            <a:pPr marL="0" indent="-114300">
              <a:lnSpc>
                <a:spcPct val="100000"/>
              </a:lnSpc>
              <a:buNone/>
            </a:pPr>
            <a:r>
              <a:rPr lang="en-CA" sz="1800" dirty="0">
                <a:latin typeface="Helvetica" pitchFamily="2" charset="0"/>
              </a:rPr>
              <a:t>The </a:t>
            </a:r>
            <a:r>
              <a:rPr lang="en-CA" sz="1800" dirty="0" err="1">
                <a:latin typeface="Helvetica" pitchFamily="2" charset="0"/>
              </a:rPr>
              <a:t>ANGA</a:t>
            </a:r>
            <a:r>
              <a:rPr lang="en-CA" sz="1800" dirty="0">
                <a:latin typeface="Helvetica" pitchFamily="2" charset="0"/>
              </a:rPr>
              <a:t>, at its core, is about supporting First Nations in the following areas:</a:t>
            </a: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Culture &amp; Language</a:t>
            </a: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Citizenship - </a:t>
            </a:r>
            <a:r>
              <a:rPr lang="en-CA" sz="1800" b="1" dirty="0" err="1">
                <a:latin typeface="Helvetica" pitchFamily="2" charset="0"/>
              </a:rPr>
              <a:t>E’Dbendaagzijig</a:t>
            </a:r>
            <a:endParaRPr lang="en-CA" sz="1800" b="1" dirty="0">
              <a:latin typeface="Helvetica" pitchFamily="2" charset="0"/>
            </a:endParaRP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Selection of Leadership</a:t>
            </a: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Management &amp; Operations of Government</a:t>
            </a:r>
          </a:p>
          <a:p>
            <a:pPr marL="0" indent="-114300">
              <a:lnSpc>
                <a:spcPct val="100000"/>
              </a:lnSpc>
              <a:buNone/>
            </a:pPr>
            <a:r>
              <a:rPr lang="en-CA" sz="1800" dirty="0">
                <a:latin typeface="Helvetica" pitchFamily="2" charset="0"/>
              </a:rPr>
              <a:t>Also, at its core is the </a:t>
            </a:r>
            <a:r>
              <a:rPr lang="en-CA" sz="1800" b="1" dirty="0">
                <a:latin typeface="Helvetica" pitchFamily="2" charset="0"/>
              </a:rPr>
              <a:t>Intergovernmental Forum </a:t>
            </a:r>
            <a:r>
              <a:rPr lang="en-CA" sz="1800" dirty="0">
                <a:latin typeface="Helvetica" pitchFamily="2" charset="0"/>
              </a:rPr>
              <a:t>a mechanism to support constructive movement on issues of common concern. </a:t>
            </a:r>
          </a:p>
          <a:p>
            <a:pPr marL="0" indent="-114300">
              <a:lnSpc>
                <a:spcPct val="100000"/>
              </a:lnSpc>
              <a:buNone/>
            </a:pPr>
            <a:r>
              <a:rPr lang="en-CA" sz="1800" dirty="0">
                <a:latin typeface="Helvetica" pitchFamily="2" charset="0"/>
              </a:rPr>
              <a:t>Other smaller issues such as </a:t>
            </a:r>
            <a:r>
              <a:rPr lang="en-CA" sz="1800" b="1" dirty="0">
                <a:latin typeface="Helvetica" pitchFamily="2" charset="0"/>
              </a:rPr>
              <a:t>access to information, privacy, registry of laws.</a:t>
            </a:r>
          </a:p>
          <a:p>
            <a:pPr marL="0" indent="-114300">
              <a:lnSpc>
                <a:spcPct val="100000"/>
              </a:lnSpc>
              <a:buNone/>
            </a:pPr>
            <a:r>
              <a:rPr lang="en-CA" sz="1800" dirty="0">
                <a:latin typeface="Helvetica" pitchFamily="2" charset="0"/>
              </a:rPr>
              <a:t>The mission or vision statement should be inclusive of these.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19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4005" y="553718"/>
            <a:ext cx="5521590" cy="10446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Choque Display SSi" panose="02020500000000000000" pitchFamily="18" charset="0"/>
              </a:rPr>
              <a:t>Mission Statement </a:t>
            </a:r>
            <a:br>
              <a:rPr lang="en-US" sz="3600" dirty="0">
                <a:latin typeface="Choque Display SSi" panose="02020500000000000000" pitchFamily="18" charset="0"/>
              </a:rPr>
            </a:br>
            <a:r>
              <a:rPr lang="en-US" sz="3600" dirty="0">
                <a:latin typeface="Choque Display SSi" panose="02020500000000000000" pitchFamily="18" charset="0"/>
              </a:rPr>
              <a:t>What &amp; Why?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710" y="1606145"/>
            <a:ext cx="8142690" cy="4637655"/>
          </a:xfrm>
        </p:spPr>
        <p:txBody>
          <a:bodyPr>
            <a:normAutofit/>
          </a:bodyPr>
          <a:lstStyle/>
          <a:p>
            <a:pPr>
              <a:lnSpc>
                <a:spcPts val="2100"/>
              </a:lnSpc>
            </a:pPr>
            <a:r>
              <a:rPr lang="en-US" sz="1600" dirty="0">
                <a:latin typeface="Helvetica" pitchFamily="2" charset="0"/>
              </a:rPr>
              <a:t>A mission statement is a summary of an organization's goals and values. </a:t>
            </a:r>
          </a:p>
          <a:p>
            <a:pPr>
              <a:lnSpc>
                <a:spcPts val="2100"/>
              </a:lnSpc>
            </a:pPr>
            <a:r>
              <a:rPr lang="en-US" sz="1600" dirty="0">
                <a:latin typeface="Helvetica" pitchFamily="2" charset="0"/>
              </a:rPr>
              <a:t>A mission statements help to guide, direct and unify the efforts of all employees toward a long-term goal. </a:t>
            </a:r>
          </a:p>
          <a:p>
            <a:pPr>
              <a:lnSpc>
                <a:spcPts val="2100"/>
              </a:lnSpc>
            </a:pPr>
            <a:r>
              <a:rPr lang="en-US" sz="1600" dirty="0">
                <a:latin typeface="Helvetica" pitchFamily="2" charset="0"/>
              </a:rPr>
              <a:t>It tell others what the organization/entity is about. </a:t>
            </a:r>
          </a:p>
          <a:p>
            <a:pPr>
              <a:lnSpc>
                <a:spcPts val="2100"/>
              </a:lnSpc>
            </a:pPr>
            <a:r>
              <a:rPr lang="en-US" sz="1600" dirty="0">
                <a:latin typeface="Helvetica" pitchFamily="2" charset="0"/>
              </a:rPr>
              <a:t>Some departments or teams will develop a more specific mission statement that focuses on their unique function, but organization-wide mission statements must be broad enough that every employee can relate to the main idea. </a:t>
            </a:r>
          </a:p>
          <a:p>
            <a:pPr>
              <a:lnSpc>
                <a:spcPts val="2100"/>
              </a:lnSpc>
            </a:pPr>
            <a:r>
              <a:rPr lang="en-US" sz="1600" dirty="0">
                <a:latin typeface="Helvetica" pitchFamily="2" charset="0"/>
              </a:rPr>
              <a:t>Mission statements communicate their core values to their community to generate interest in the approaches and solutions the entity creates, helping others to understand the purpose of the organization.</a:t>
            </a:r>
          </a:p>
          <a:p>
            <a:pPr>
              <a:lnSpc>
                <a:spcPts val="2100"/>
              </a:lnSpc>
            </a:pPr>
            <a:r>
              <a:rPr lang="en-US" sz="1600" dirty="0">
                <a:latin typeface="Helvetica" pitchFamily="2" charset="0"/>
              </a:rPr>
              <a:t>Effective mission statements are up to four sentences.</a:t>
            </a:r>
          </a:p>
          <a:p>
            <a:pPr>
              <a:lnSpc>
                <a:spcPts val="2100"/>
              </a:lnSpc>
            </a:pPr>
            <a:r>
              <a:rPr lang="en-US" sz="1600" dirty="0">
                <a:latin typeface="Helvetica" pitchFamily="2" charset="0"/>
              </a:rPr>
              <a:t>A good mission statement should be: </a:t>
            </a:r>
            <a:br>
              <a:rPr lang="en-US" sz="1600" dirty="0">
                <a:latin typeface="Helvetica" pitchFamily="2" charset="0"/>
              </a:rPr>
            </a:br>
            <a:r>
              <a:rPr lang="en-US" sz="1600" b="1" dirty="0">
                <a:latin typeface="Helvetica" pitchFamily="2" charset="0"/>
              </a:rPr>
              <a:t>Persuasive, Encouraging, Strategic, Achievable, Unique</a:t>
            </a:r>
            <a:r>
              <a:rPr lang="en-US" sz="1600" dirty="0">
                <a:latin typeface="Helvetica" pitchFamily="2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Helvetica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5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3527"/>
            <a:ext cx="7886700" cy="650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>
                <a:latin typeface="Choque Display SSi" panose="02020500000000000000"/>
              </a:rPr>
              <a:t>Kinoomaadziwin</a:t>
            </a:r>
            <a:r>
              <a:rPr lang="en-US" sz="3100" dirty="0">
                <a:latin typeface="Choque Display SSi" panose="02020500000000000000"/>
              </a:rPr>
              <a:t> </a:t>
            </a:r>
            <a:br>
              <a:rPr lang="en-US" sz="3100" dirty="0">
                <a:latin typeface="Choque Display SSi" panose="02020500000000000000"/>
              </a:rPr>
            </a:br>
            <a:r>
              <a:rPr lang="en-US" sz="3100" dirty="0">
                <a:latin typeface="Choque Display SSi" panose="02020500000000000000"/>
              </a:rPr>
              <a:t>Education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1"/>
            <a:ext cx="8277750" cy="360539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1" dirty="0">
                <a:latin typeface="Helvetica" pitchFamily="2" charset="0"/>
              </a:rPr>
              <a:t>Vision</a:t>
            </a:r>
            <a:br>
              <a:rPr lang="en-US" sz="1800" b="1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Anishinaabe </a:t>
            </a:r>
            <a:r>
              <a:rPr lang="en-US" sz="1800" dirty="0" err="1">
                <a:latin typeface="Helvetica" pitchFamily="2" charset="0"/>
              </a:rPr>
              <a:t>Aadziwin</a:t>
            </a:r>
            <a:r>
              <a:rPr lang="en-US" sz="1800" dirty="0">
                <a:latin typeface="Helvetica" pitchFamily="2" charset="0"/>
              </a:rPr>
              <a:t>. </a:t>
            </a:r>
            <a:r>
              <a:rPr lang="en-US" sz="1800" dirty="0" err="1">
                <a:latin typeface="Helvetica" pitchFamily="2" charset="0"/>
              </a:rPr>
              <a:t>Anishinaabe</a:t>
            </a:r>
            <a:r>
              <a:rPr lang="en-US" sz="1800" dirty="0">
                <a:latin typeface="Helvetica" pitchFamily="2" charset="0"/>
              </a:rPr>
              <a:t> </a:t>
            </a:r>
            <a:r>
              <a:rPr lang="en-US" sz="1800" dirty="0" err="1">
                <a:latin typeface="Helvetica" pitchFamily="2" charset="0"/>
              </a:rPr>
              <a:t>Bimaadziwin</a:t>
            </a:r>
            <a:r>
              <a:rPr lang="en-US" sz="1800" dirty="0">
                <a:latin typeface="Helvetica" pitchFamily="2" charset="0"/>
              </a:rPr>
              <a:t>.</a:t>
            </a:r>
          </a:p>
          <a:p>
            <a:pPr marL="230188" indent="-230188">
              <a:lnSpc>
                <a:spcPct val="100000"/>
              </a:lnSpc>
              <a:buNone/>
            </a:pPr>
            <a:r>
              <a:rPr lang="en-US" sz="1800" dirty="0">
                <a:latin typeface="Helvetica" pitchFamily="2" charset="0"/>
              </a:rPr>
              <a:t>    A holistic learning path using Anishinabek ways of knowing, celebrating a bright future for our people.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Helvetica" pitchFamily="2" charset="0"/>
              </a:rPr>
              <a:t>Mission Statement</a:t>
            </a:r>
            <a:br>
              <a:rPr lang="en-US" sz="1800" b="1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Embracing our past. Empowering our future.</a:t>
            </a:r>
          </a:p>
          <a:p>
            <a:pPr>
              <a:lnSpc>
                <a:spcPct val="100000"/>
              </a:lnSpc>
            </a:pPr>
            <a:r>
              <a:rPr lang="en-US" sz="1800" b="1" dirty="0">
                <a:latin typeface="Helvetica" pitchFamily="2" charset="0"/>
              </a:rPr>
              <a:t>Guiding Vision</a:t>
            </a:r>
            <a:br>
              <a:rPr lang="en-US" sz="1800" b="1" dirty="0">
                <a:latin typeface="Helvetica" pitchFamily="2" charset="0"/>
              </a:rPr>
            </a:br>
            <a:r>
              <a:rPr lang="en-US" sz="1800" dirty="0">
                <a:latin typeface="Helvetica" pitchFamily="2" charset="0"/>
              </a:rPr>
              <a:t>There must always be Anishinaabe. We, the Anishinabek, must prepare our citizens for the quality of life based on the highest standards of </a:t>
            </a:r>
            <a:r>
              <a:rPr lang="en-US" sz="1800" dirty="0" err="1">
                <a:latin typeface="Helvetica" pitchFamily="2" charset="0"/>
              </a:rPr>
              <a:t>Anishinaabe</a:t>
            </a:r>
            <a:r>
              <a:rPr lang="en-US" sz="1800" dirty="0">
                <a:latin typeface="Helvetica" pitchFamily="2" charset="0"/>
              </a:rPr>
              <a:t> intellectual, holistic knowledge that supports the preservation and on-going development of the </a:t>
            </a:r>
            <a:r>
              <a:rPr lang="en-US" sz="1800" dirty="0" err="1">
                <a:latin typeface="Helvetica" pitchFamily="2" charset="0"/>
              </a:rPr>
              <a:t>Anishinaabe</a:t>
            </a:r>
            <a:r>
              <a:rPr lang="en-US" sz="1800" dirty="0">
                <a:latin typeface="Helvetica" pitchFamily="2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9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03527"/>
            <a:ext cx="7886700" cy="6500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err="1">
                <a:latin typeface="Choque Display SSi" panose="02020500000000000000"/>
              </a:rPr>
              <a:t>Kinoomaadziwin</a:t>
            </a:r>
            <a:r>
              <a:rPr lang="en-US" sz="3100" dirty="0">
                <a:latin typeface="Choque Display SSi" panose="02020500000000000000"/>
              </a:rPr>
              <a:t> </a:t>
            </a:r>
            <a:br>
              <a:rPr lang="en-US" sz="3100" dirty="0">
                <a:latin typeface="Choque Display SSi" panose="02020500000000000000"/>
              </a:rPr>
            </a:br>
            <a:r>
              <a:rPr lang="en-US" sz="3100" dirty="0">
                <a:latin typeface="Choque Display SSi" panose="02020500000000000000"/>
              </a:rPr>
              <a:t>Education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1600201"/>
            <a:ext cx="8277750" cy="34542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1800" dirty="0">
                <a:latin typeface="Helvetica" pitchFamily="2" charset="0"/>
              </a:rPr>
              <a:t>The Anishinabek Education System will make positive advances in: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Anishinabek student success.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Increasing graduation rates.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The development of culturally relevant curriculum and educational programs.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Effective and efficient financial management and administration of education funding.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Reliable and relevant First Nation education research, records, reporting and accountability.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Viable education partnerships that support the Anishinabek First Nation’s educational goals.</a:t>
            </a:r>
          </a:p>
          <a:p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050" y="575726"/>
            <a:ext cx="5419350" cy="98847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Choque Display SSi" panose="02020500000000000000"/>
              </a:rPr>
              <a:t>Vision and/or Mission </a:t>
            </a:r>
            <a:br>
              <a:rPr lang="en-US" sz="3200" dirty="0">
                <a:latin typeface="Choque Display SSi" panose="02020500000000000000"/>
              </a:rPr>
            </a:br>
            <a:r>
              <a:rPr lang="en-US" sz="3200" dirty="0">
                <a:latin typeface="Choque Display SSi" panose="02020500000000000000"/>
              </a:rPr>
              <a:t>Statement Possibilities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50" y="1602425"/>
            <a:ext cx="7886700" cy="3163975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“Revitalizing strong Anishinaabe-based governance for the future.”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“To fulfill the </a:t>
            </a:r>
            <a:r>
              <a:rPr lang="en-US" sz="1800" dirty="0" err="1">
                <a:latin typeface="Helvetica" pitchFamily="2" charset="0"/>
              </a:rPr>
              <a:t>Ajijaak</a:t>
            </a:r>
            <a:r>
              <a:rPr lang="en-US" sz="1800" dirty="0">
                <a:latin typeface="Helvetica" pitchFamily="2" charset="0"/>
              </a:rPr>
              <a:t> – </a:t>
            </a:r>
            <a:r>
              <a:rPr lang="en-US" sz="1800" dirty="0" err="1">
                <a:latin typeface="Helvetica" pitchFamily="2" charset="0"/>
              </a:rPr>
              <a:t>Dodem</a:t>
            </a:r>
            <a:r>
              <a:rPr lang="en-US" sz="1800" dirty="0">
                <a:latin typeface="Helvetica" pitchFamily="2" charset="0"/>
              </a:rPr>
              <a:t> responsibilities of the Anishinabek First Nations who ratify the ANGA though support of citizenship, selections of leadership.”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“Advance culture and language, through strong Anishinaabe-based governance.”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“Supporting strong First Nations’ Governance, for a brighter future.”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“Advancing Anishinaabe culture and language through citizenship, leadership selection and governance.”</a:t>
            </a:r>
          </a:p>
          <a:p>
            <a:pPr marL="0" indent="0">
              <a:buNone/>
            </a:pPr>
            <a:r>
              <a:rPr lang="en-US" sz="1800" dirty="0">
                <a:latin typeface="Helvetica" pitchFamily="2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50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50" y="1602425"/>
            <a:ext cx="7886700" cy="15367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Must be based on culture and language.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Must relate to citizenship, leadership selection and governance.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Helvetica" pitchFamily="2" charset="0"/>
              </a:rPr>
              <a:t>Draft: “Advancing Anishinaabe culture and language through </a:t>
            </a:r>
            <a:r>
              <a:rPr lang="en-CA" sz="1800" dirty="0" err="1">
                <a:latin typeface="Helvetica" pitchFamily="2" charset="0"/>
              </a:rPr>
              <a:t>E’Dbendaagzijig</a:t>
            </a:r>
            <a:r>
              <a:rPr lang="en-US" sz="1800" dirty="0">
                <a:latin typeface="Helvetica" pitchFamily="2" charset="0"/>
              </a:rPr>
              <a:t>, leadership selection and governance.”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95850" y="581612"/>
            <a:ext cx="5354550" cy="989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Choque Display SSi" panose="02020500000000000000"/>
              </a:rPr>
              <a:t>Recommended Draft </a:t>
            </a:r>
          </a:p>
          <a:p>
            <a:pPr algn="ctr"/>
            <a:r>
              <a:rPr lang="en-US" sz="3200" dirty="0">
                <a:latin typeface="Choque Display SSi" panose="02020500000000000000"/>
              </a:rPr>
              <a:t>Mission Statement</a:t>
            </a:r>
          </a:p>
        </p:txBody>
      </p:sp>
    </p:spTree>
    <p:extLst>
      <p:ext uri="{BB962C8B-B14F-4D97-AF65-F5344CB8AC3E}">
        <p14:creationId xmlns:p14="http://schemas.microsoft.com/office/powerpoint/2010/main" val="1456431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1607258"/>
            <a:ext cx="7791450" cy="3424555"/>
          </a:xfrm>
        </p:spPr>
        <p:txBody>
          <a:bodyPr>
            <a:normAutofit/>
          </a:bodyPr>
          <a:lstStyle/>
          <a:p>
            <a:pPr marL="0" indent="-114300">
              <a:lnSpc>
                <a:spcPct val="100000"/>
              </a:lnSpc>
              <a:buNone/>
            </a:pPr>
            <a:r>
              <a:rPr lang="en-CA" sz="1800" dirty="0">
                <a:latin typeface="Helvetica" pitchFamily="2" charset="0"/>
              </a:rPr>
              <a:t>At its core under the ANGA each First Nation will create laws regarding:</a:t>
            </a: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Culture &amp; Language</a:t>
            </a: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Citizenship - E’Dbendaagzijig</a:t>
            </a: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Selection of Leadership</a:t>
            </a:r>
          </a:p>
          <a:p>
            <a:pPr marL="628650" lvl="1" indent="-285750">
              <a:lnSpc>
                <a:spcPct val="100000"/>
              </a:lnSpc>
            </a:pPr>
            <a:r>
              <a:rPr lang="en-CA" sz="1800" b="1" dirty="0">
                <a:latin typeface="Helvetica" pitchFamily="2" charset="0"/>
              </a:rPr>
              <a:t>Management &amp; Operations of Government</a:t>
            </a:r>
          </a:p>
          <a:p>
            <a:pPr marL="0" indent="-114300">
              <a:lnSpc>
                <a:spcPct val="100000"/>
              </a:lnSpc>
              <a:buNone/>
            </a:pPr>
            <a:r>
              <a:rPr lang="en-CA" sz="1800" dirty="0">
                <a:latin typeface="Helvetica" pitchFamily="2" charset="0"/>
              </a:rPr>
              <a:t>Also, at its core is the </a:t>
            </a:r>
            <a:r>
              <a:rPr lang="en-CA" sz="1800" b="1" dirty="0">
                <a:latin typeface="Helvetica" pitchFamily="2" charset="0"/>
              </a:rPr>
              <a:t>Intergovernmental Forum </a:t>
            </a:r>
            <a:r>
              <a:rPr lang="en-CA" sz="1800" dirty="0">
                <a:latin typeface="Helvetica" pitchFamily="2" charset="0"/>
              </a:rPr>
              <a:t>- What on-going supports do the ratifying First Nations want from the ANGA in the above law-making areas?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" y="6243800"/>
            <a:ext cx="9144793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71" y="150437"/>
            <a:ext cx="1164433" cy="150392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39860" y="327205"/>
            <a:ext cx="5864280" cy="1044573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>
                <a:latin typeface="Choque Display SSi" panose="02020500000000000000" pitchFamily="18" charset="0"/>
              </a:rPr>
              <a:t>ANGA</a:t>
            </a:r>
            <a:r>
              <a:rPr lang="en-US" sz="3200" dirty="0">
                <a:latin typeface="Choque Display SSi" panose="02020500000000000000" pitchFamily="18" charset="0"/>
              </a:rPr>
              <a:t> Mandate or Activities?</a:t>
            </a:r>
          </a:p>
        </p:txBody>
      </p:sp>
    </p:spTree>
    <p:extLst>
      <p:ext uri="{BB962C8B-B14F-4D97-AF65-F5344CB8AC3E}">
        <p14:creationId xmlns:p14="http://schemas.microsoft.com/office/powerpoint/2010/main" val="3065870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2024</TotalTime>
  <Words>1005</Words>
  <Application>Microsoft Office PowerPoint</Application>
  <PresentationFormat>On-screen Show (4:3)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Helvetica</vt:lpstr>
      <vt:lpstr>Calibri Light</vt:lpstr>
      <vt:lpstr>Choque Display SSi</vt:lpstr>
      <vt:lpstr>Arial</vt:lpstr>
      <vt:lpstr>Calibri</vt:lpstr>
      <vt:lpstr>Office Theme</vt:lpstr>
      <vt:lpstr>Moving Forward With the Anishinabek Nation Governance Agreement  Mission Statement &amp; Mandate</vt:lpstr>
      <vt:lpstr>A Mission Statement Now?</vt:lpstr>
      <vt:lpstr>Reminder of the ANGA</vt:lpstr>
      <vt:lpstr>Mission Statement  What &amp; Why?</vt:lpstr>
      <vt:lpstr>Kinoomaadziwin  Education Body</vt:lpstr>
      <vt:lpstr>Kinoomaadziwin  Education Body</vt:lpstr>
      <vt:lpstr>Vision and/or Mission  Statement Possibilities</vt:lpstr>
      <vt:lpstr>PowerPoint Presentation</vt:lpstr>
      <vt:lpstr>ANGA Mandate or Activities?</vt:lpstr>
      <vt:lpstr>ANGA Mandate or Activities?</vt:lpstr>
      <vt:lpstr>ANGA Mandate or Activities?</vt:lpstr>
      <vt:lpstr>What Can the Anishinabek Nation Do?</vt:lpstr>
      <vt:lpstr>Why is This Important?</vt:lpstr>
      <vt:lpstr>Recommended Mandate</vt:lpstr>
      <vt:lpstr>PowerPoint Presentation</vt:lpstr>
    </vt:vector>
  </TitlesOfParts>
  <Company>UOI/AN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 Bellefeuille</dc:creator>
  <cp:lastModifiedBy>Kirk Titmuss</cp:lastModifiedBy>
  <cp:revision>142</cp:revision>
  <dcterms:created xsi:type="dcterms:W3CDTF">2021-06-15T18:27:18Z</dcterms:created>
  <dcterms:modified xsi:type="dcterms:W3CDTF">2022-07-26T18:52:51Z</dcterms:modified>
</cp:coreProperties>
</file>